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2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c-Ma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ivision_by_zero" TargetMode="External"/><Relationship Id="rId5" Type="http://schemas.openxmlformats.org/officeDocument/2006/relationships/hyperlink" Target="http://en.wikipedia.org/wiki/USS_Yorktown_(CG-48)#Smart_ship_testbed" TargetMode="External"/><Relationship Id="rId4" Type="http://schemas.openxmlformats.org/officeDocument/2006/relationships/hyperlink" Target="http://en.wikipedia.org/wiki/Integer_overflow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Good morning everyone. Welcome to the software engineering class. My name is Lingming Zhang, and I’m the instructor of this class. I just joined UTD CS as an assistant professor this month. So, basically, this is my first class here.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reliability describes the ability of a system or component to function under stated conditions for a specified period of time.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 cetera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</a:t>
            </a:r>
            <a:r>
              <a:rPr>
                <a:hlinkClick r:id="rId3"/>
              </a:rPr>
              <a:t>Pac-Man</a:t>
            </a:r>
            <a:r>
              <a:t> has a kill screen on level 256 based on an </a:t>
            </a:r>
            <a:r>
              <a:rPr>
                <a:hlinkClick r:id="rId4"/>
              </a:rPr>
              <a:t>integer overflow</a:t>
            </a:r>
            <a:r>
              <a:t>.</a:t>
            </a:r>
          </a:p>
          <a:p>
            <a:r>
              <a:t>2. </a:t>
            </a:r>
            <a:r>
              <a:rPr>
                <a:hlinkClick r:id="rId5"/>
              </a:rPr>
              <a:t>USS Yorktown</a:t>
            </a:r>
            <a:r>
              <a:t> was left dead in the water in 1997 for 3 hours after a </a:t>
            </a:r>
            <a:r>
              <a:rPr>
                <a:hlinkClick r:id="rId6"/>
              </a:rPr>
              <a:t>divide by zero</a:t>
            </a:r>
            <a:r>
              <a:t> error.</a:t>
            </a:r>
          </a:p>
          <a:p>
            <a:r>
              <a:t>3. A number of patients received up to 100 times the intended radiation, and at least three of them died.</a:t>
            </a:r>
          </a:p>
          <a:p>
            <a:r>
              <a:t>4. Destroyed 40 seconds after takeoff (June 4, 1996). The US$1 billion prototype rocket self-destructed due to a bug in the on-board guidance software.</a:t>
            </a:r>
          </a:p>
          <a:p>
            <a:r>
              <a:t>5. Over $500 billion was lost from the Dow Jones Index.October 19, 1987</a:t>
            </a:r>
          </a:p>
          <a:p>
            <a:r>
              <a:t>6. $500 billion for year 2000bug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47700">
              <a:lnSpc>
                <a:spcPts val="3000"/>
              </a:lnSpc>
              <a:defRPr sz="1300">
                <a:latin typeface="Verdana"/>
                <a:ea typeface="Verdana"/>
                <a:cs typeface="Verdana"/>
                <a:sym typeface="Verdana"/>
              </a:defRPr>
            </a:pPr>
            <a:r>
              <a:t>e</a:t>
            </a:r>
            <a:r>
              <a:rPr b="1"/>
              <a:t>t</a:t>
            </a:r>
            <a:r>
              <a:t>cetera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来耳朵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lnSpc>
                <a:spcPts val="3000"/>
              </a:lnSpc>
              <a:defRPr sz="1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et-set-ra.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3042900" cy="124994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930400" y="558800"/>
            <a:ext cx="9944100" cy="3302000"/>
          </a:xfrm>
          <a:prstGeom prst="rect">
            <a:avLst/>
          </a:prstGeom>
        </p:spPr>
        <p:txBody>
          <a:bodyPr anchor="b"/>
          <a:lstStyle>
            <a:lvl1pPr algn="r"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270000" y="5740400"/>
            <a:ext cx="10464800" cy="22479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/>
            </a:lvl1pPr>
            <a:lvl2pPr marL="0" indent="0">
              <a:spcBef>
                <a:spcPts val="0"/>
              </a:spcBef>
              <a:buSzTx/>
              <a:buNone/>
              <a:defRPr sz="3600"/>
            </a:lvl2pPr>
            <a:lvl3pPr marL="0" indent="0">
              <a:spcBef>
                <a:spcPts val="0"/>
              </a:spcBef>
              <a:buSzTx/>
              <a:buNone/>
              <a:defRPr sz="3600"/>
            </a:lvl3pPr>
            <a:lvl4pPr marL="0" indent="0">
              <a:spcBef>
                <a:spcPts val="0"/>
              </a:spcBef>
              <a:buSzTx/>
              <a:buNone/>
              <a:defRPr sz="3600"/>
            </a:lvl4pPr>
            <a:lvl5pPr marL="0" indent="0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3042900" cy="12499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6547631" y="92456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/48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965200"/>
            <a:ext cx="10464800" cy="20447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buSzPct val="88000"/>
              <a:buChar char="๏"/>
              <a:defRPr sz="3600"/>
            </a:lvl1pPr>
            <a:lvl2pPr>
              <a:spcBef>
                <a:spcPts val="900"/>
              </a:spcBef>
              <a:defRPr sz="3200"/>
            </a:lvl2pPr>
            <a:lvl3pPr marL="0" indent="0">
              <a:spcBef>
                <a:spcPts val="900"/>
              </a:spcBef>
              <a:buSzTx/>
              <a:buNone/>
              <a:defRPr sz="3200">
                <a:solidFill>
                  <a:srgbClr val="669C35"/>
                </a:solidFill>
              </a:defRPr>
            </a:lvl3pPr>
            <a:lvl4pPr>
              <a:spcBef>
                <a:spcPts val="900"/>
              </a:spcBef>
              <a:defRPr sz="3200"/>
            </a:lvl4pPr>
            <a:lvl5pPr>
              <a:spcBef>
                <a:spcPts val="9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br>
              <a:rPr dirty="0"/>
            </a:br>
            <a:r>
              <a:rPr dirty="0"/>
              <a:t>Software Engineering</a:t>
            </a:r>
          </a:p>
        </p:txBody>
      </p:sp>
      <p:sp>
        <p:nvSpPr>
          <p:cNvPr id="141" name="Shape 141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01</a:t>
            </a:r>
          </a:p>
          <a:p>
            <a:r>
              <a:rPr dirty="0"/>
              <a:t>Introduction and </a:t>
            </a:r>
          </a:p>
          <a:p>
            <a:r>
              <a:rPr dirty="0"/>
              <a:t>Software Process Models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Engineering </a:t>
            </a:r>
            <a:br/>
            <a:r>
              <a:t>vs. Civil Engineering -- Differences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972800" cy="65532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Much Harder to predict the behavior of the software</a:t>
            </a:r>
          </a:p>
          <a:p>
            <a:pPr marL="1320800" lvl="1" indent="-1320800"/>
            <a:r>
              <a:t>Physics laws guide civil engineering, no such laws for software</a:t>
            </a:r>
          </a:p>
          <a:p>
            <a:pPr marL="1320800" lvl="1" indent="-1320800"/>
            <a:r>
              <a:t>Software systems are more complex (incomputable)</a:t>
            </a:r>
          </a:p>
          <a:p>
            <a:pPr marL="1320800" lvl="1" indent="-1320800"/>
            <a:r>
              <a:t>Complex features so that user behaviors are unpredictable</a:t>
            </a:r>
          </a:p>
          <a:p>
            <a:pPr lvl="2" indent="1651000"/>
            <a:r>
              <a:t>Consider a bridge vs. a notepad program (edit, find/replace, open, save, …)</a:t>
            </a:r>
          </a:p>
          <a:p>
            <a:pPr marL="1404937" indent="-642937"/>
            <a:r>
              <a:t>Need to consider the evolution of software</a:t>
            </a:r>
          </a:p>
          <a:p>
            <a:pPr marL="1320800" lvl="1" indent="-1320800"/>
            <a:r>
              <a:t>Software is easier to change</a:t>
            </a:r>
          </a:p>
          <a:p>
            <a:pPr marL="1320800" lvl="1" indent="-1320800"/>
            <a:r>
              <a:t>But it is still expensive to change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Facts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Only 32% of software projects are considered successful (full featured, on time, on budget)</a:t>
            </a:r>
          </a:p>
          <a:p>
            <a:pPr marL="1404937" indent="-642937"/>
            <a:r>
              <a:t>Software failures cost the US economy $59.5 billion dollars every year </a:t>
            </a:r>
            <a:r>
              <a:rPr>
                <a:solidFill>
                  <a:srgbClr val="606060"/>
                </a:solidFill>
              </a:rPr>
              <a:t>[NIST 2002 Report]</a:t>
            </a:r>
          </a:p>
          <a:p>
            <a:pPr marL="1404937" indent="-642937"/>
            <a:r>
              <a:t>Blame can be partly passed to:</a:t>
            </a:r>
          </a:p>
          <a:p>
            <a:pPr marL="1320800" lvl="1" indent="-1320800"/>
            <a:r>
              <a:t>The engineer</a:t>
            </a:r>
          </a:p>
          <a:p>
            <a:pPr marL="1320800" lvl="1" indent="-1320800"/>
            <a:r>
              <a:t>The manager</a:t>
            </a:r>
          </a:p>
          <a:p>
            <a:pPr marL="1320800" lvl="1" indent="-1320800"/>
            <a:r>
              <a:t>The customers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Failure Examples</a:t>
            </a:r>
          </a:p>
        </p:txBody>
      </p:sp>
      <p:grpSp>
        <p:nvGrpSpPr>
          <p:cNvPr id="271" name="Group 271"/>
          <p:cNvGrpSpPr/>
          <p:nvPr/>
        </p:nvGrpSpPr>
        <p:grpSpPr>
          <a:xfrm>
            <a:off x="1866899" y="2781299"/>
            <a:ext cx="2870201" cy="2451101"/>
            <a:chOff x="0" y="0"/>
            <a:chExt cx="2870200" cy="2451100"/>
          </a:xfrm>
        </p:grpSpPr>
        <p:pic>
          <p:nvPicPr>
            <p:cNvPr id="269" name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870200" cy="2050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0" name="Shape 270"/>
            <p:cNvSpPr/>
            <p:nvPr/>
          </p:nvSpPr>
          <p:spPr>
            <a:xfrm>
              <a:off x="939527" y="1993900"/>
              <a:ext cx="1152228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Pac-Man</a:t>
              </a:r>
            </a:p>
          </p:txBody>
        </p:sp>
      </p:grpSp>
      <p:grpSp>
        <p:nvGrpSpPr>
          <p:cNvPr id="280" name="Group 280"/>
          <p:cNvGrpSpPr/>
          <p:nvPr/>
        </p:nvGrpSpPr>
        <p:grpSpPr>
          <a:xfrm>
            <a:off x="1699604" y="2786186"/>
            <a:ext cx="9679597" cy="5621214"/>
            <a:chOff x="0" y="0"/>
            <a:chExt cx="9679595" cy="5621213"/>
          </a:xfrm>
        </p:grpSpPr>
        <p:pic>
          <p:nvPicPr>
            <p:cNvPr id="272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30413"/>
              <a:ext cx="9679597" cy="212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Shape 273"/>
            <p:cNvSpPr/>
            <p:nvPr/>
          </p:nvSpPr>
          <p:spPr>
            <a:xfrm>
              <a:off x="394637" y="5157663"/>
              <a:ext cx="240506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ESA Ariane 5 F501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3795924" y="5164013"/>
              <a:ext cx="233213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Wall Street Crash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7667613" y="5164013"/>
              <a:ext cx="144675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Y2000 Bug</a:t>
              </a:r>
            </a:p>
          </p:txBody>
        </p:sp>
        <p:pic>
          <p:nvPicPr>
            <p:cNvPr id="276" name="dropped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3950" y="20513"/>
              <a:ext cx="2888391" cy="1993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4057886" y="1989013"/>
              <a:ext cx="186288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USS Yorktown</a:t>
              </a:r>
            </a:p>
          </p:txBody>
        </p:sp>
        <p:pic>
          <p:nvPicPr>
            <p:cNvPr id="278" name="dropped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2895" y="0"/>
              <a:ext cx="2794001" cy="2087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Shape 279"/>
            <p:cNvSpPr/>
            <p:nvPr/>
          </p:nvSpPr>
          <p:spPr>
            <a:xfrm>
              <a:off x="7594737" y="1989013"/>
              <a:ext cx="138440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Therac-25</a:t>
              </a:r>
            </a:p>
          </p:txBody>
        </p:sp>
      </p:grpSp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1" animBg="1" advAuto="0"/>
      <p:bldP spid="280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Engineer’s fault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41656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Let’s just write the code, so that we will be done sooner</a:t>
            </a:r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r>
              <a:t>I have to finish it to assess its quality</a:t>
            </a:r>
          </a:p>
        </p:txBody>
      </p:sp>
      <p:sp>
        <p:nvSpPr>
          <p:cNvPr id="287" name="Shape 287"/>
          <p:cNvSpPr/>
          <p:nvPr/>
        </p:nvSpPr>
        <p:spPr>
          <a:xfrm>
            <a:off x="1270000" y="4121150"/>
            <a:ext cx="111125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Writing code sooner may cause it take longer to finish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80% of effort is spent after the first delivery of code</a:t>
            </a:r>
          </a:p>
        </p:txBody>
      </p:sp>
      <p:sp>
        <p:nvSpPr>
          <p:cNvPr id="288" name="Shape 288"/>
          <p:cNvSpPr/>
          <p:nvPr/>
        </p:nvSpPr>
        <p:spPr>
          <a:xfrm>
            <a:off x="1270000" y="6705600"/>
            <a:ext cx="10998200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Design reviews help to find severe design defects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Good coding style leads to fewer bugs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Static checker and unit testing help to find bugs earlier</a:t>
            </a:r>
          </a:p>
        </p:txBody>
      </p:sp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8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Engineer’s fault (Cont’d)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half" idx="1"/>
          </p:nvPr>
        </p:nvSpPr>
        <p:spPr>
          <a:xfrm>
            <a:off x="1270000" y="3149600"/>
            <a:ext cx="11087100" cy="2298700"/>
          </a:xfrm>
          <a:prstGeom prst="rect">
            <a:avLst/>
          </a:prstGeom>
        </p:spPr>
        <p:txBody>
          <a:bodyPr/>
          <a:lstStyle>
            <a:lvl1pPr marL="1404937" indent="-642937"/>
          </a:lstStyle>
          <a:p>
            <a:r>
              <a:t>There is no time for software engineering</a:t>
            </a:r>
          </a:p>
        </p:txBody>
      </p:sp>
      <p:sp>
        <p:nvSpPr>
          <p:cNvPr id="293" name="Shape 293"/>
          <p:cNvSpPr/>
          <p:nvPr/>
        </p:nvSpPr>
        <p:spPr>
          <a:xfrm>
            <a:off x="1358900" y="4406900"/>
            <a:ext cx="11112500" cy="273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It will take you more time without software engineering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Misunderstood requirements (may need to redo the whole thing)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Comprehensive design / code changes for feature changes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Tons of Bug fixes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do Engineers do Software Engineering        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xfrm>
            <a:off x="1270000" y="2514600"/>
            <a:ext cx="11366500" cy="1968500"/>
          </a:xfrm>
          <a:prstGeom prst="rect">
            <a:avLst/>
          </a:prstGeom>
        </p:spPr>
        <p:txBody>
          <a:bodyPr/>
          <a:lstStyle>
            <a:lvl1pPr marL="1404937" indent="-642937"/>
            <a:lvl2pPr marL="1320800" indent="-1320800"/>
            <a:lvl3pPr indent="1651000"/>
          </a:lstStyle>
          <a:p>
            <a:r>
              <a:t>Consider the following cases:</a:t>
            </a:r>
          </a:p>
          <a:p>
            <a:pPr lvl="1"/>
            <a:r>
              <a:t>Write a text format changer for one-time usage </a:t>
            </a:r>
          </a:p>
          <a:p>
            <a:pPr lvl="2"/>
            <a:r>
              <a:t>(nothing)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00" y="4432300"/>
            <a:ext cx="92964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Write a personal utility library 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(+design for potential change, +testing)</a:t>
            </a:r>
          </a:p>
        </p:txBody>
      </p:sp>
      <p:sp>
        <p:nvSpPr>
          <p:cNvPr id="299" name="Shape 299"/>
          <p:cNvSpPr/>
          <p:nvPr/>
        </p:nvSpPr>
        <p:spPr>
          <a:xfrm>
            <a:off x="1270000" y="5549900"/>
            <a:ext cx="106172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Write a notepad program to share online 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(+requirement collection, + usage documentation)</a:t>
            </a:r>
          </a:p>
        </p:txBody>
      </p:sp>
      <p:sp>
        <p:nvSpPr>
          <p:cNvPr id="300" name="Shape 300"/>
          <p:cNvSpPr/>
          <p:nvPr/>
        </p:nvSpPr>
        <p:spPr>
          <a:xfrm>
            <a:off x="1282700" y="6616700"/>
            <a:ext cx="108077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Collaborate on a small project with several people 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(+modeling, +API doc, +comments, +version control)</a:t>
            </a:r>
          </a:p>
        </p:txBody>
      </p:sp>
      <p:sp>
        <p:nvSpPr>
          <p:cNvPr id="301" name="Shape 301"/>
          <p:cNvSpPr/>
          <p:nvPr/>
        </p:nvSpPr>
        <p:spPr>
          <a:xfrm>
            <a:off x="1308100" y="7759700"/>
            <a:ext cx="110744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Work on a large project in a large company </a:t>
            </a:r>
          </a:p>
          <a:p>
            <a:pPr lvl="3" indent="0" algn="l">
              <a:spcBef>
                <a:spcPts val="900"/>
              </a:spcBef>
              <a:defRPr sz="3200">
                <a:solidFill>
                  <a:srgbClr val="669C35"/>
                </a:solidFill>
              </a:defRPr>
            </a:pPr>
            <a:r>
              <a:t>(+design documentation, +coding style, +code review, +static checker, +other regulations)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299" grpId="2" animBg="1" advAuto="0"/>
      <p:bldP spid="300" grpId="3" animBg="1" advAuto="0"/>
      <p:bldP spid="301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Manager’s fault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41656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We add more programmers if we are late</a:t>
            </a:r>
            <a:endParaRPr>
              <a:solidFill>
                <a:srgbClr val="669C35"/>
              </a:solidFill>
            </a:endParaRPr>
          </a:p>
          <a:p>
            <a:pPr marL="1404937" indent="-642937"/>
            <a:endParaRPr>
              <a:solidFill>
                <a:srgbClr val="669C35"/>
              </a:solidFill>
            </a:endParaRPr>
          </a:p>
          <a:p>
            <a:pPr marL="1404937" indent="-642937"/>
            <a:endParaRPr>
              <a:solidFill>
                <a:srgbClr val="669C35"/>
              </a:solidFill>
            </a:endParaRPr>
          </a:p>
          <a:p>
            <a:pPr marL="1404937" indent="-642937"/>
            <a:endParaRPr>
              <a:solidFill>
                <a:srgbClr val="669C35"/>
              </a:solidFill>
            </a:endParaRPr>
          </a:p>
          <a:p>
            <a:pPr marL="1404937" indent="-642937"/>
            <a:r>
              <a:t>We can outsource it</a:t>
            </a:r>
          </a:p>
        </p:txBody>
      </p:sp>
      <p:sp>
        <p:nvSpPr>
          <p:cNvPr id="306" name="Shape 306"/>
          <p:cNvSpPr/>
          <p:nvPr/>
        </p:nvSpPr>
        <p:spPr>
          <a:xfrm>
            <a:off x="1346200" y="3759200"/>
            <a:ext cx="10464800" cy="163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rPr>
                <a:solidFill>
                  <a:srgbClr val="669C35"/>
                </a:solidFill>
              </a:rPr>
              <a:t>Adding programmers to a late software, makes it later</a:t>
            </a:r>
            <a:r>
              <a:t> </a:t>
            </a:r>
            <a:r>
              <a:rPr>
                <a:solidFill>
                  <a:srgbClr val="606060"/>
                </a:solidFill>
              </a:rPr>
              <a:t>[The mythical man-month, Fred Brooks]</a:t>
            </a:r>
          </a:p>
        </p:txBody>
      </p:sp>
      <p:sp>
        <p:nvSpPr>
          <p:cNvPr id="307" name="Shape 307"/>
          <p:cNvSpPr/>
          <p:nvPr/>
        </p:nvSpPr>
        <p:spPr>
          <a:xfrm>
            <a:off x="1346200" y="6432550"/>
            <a:ext cx="1024890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If you do not manage it well inside, you cannot do it well outside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Much more communications, more risk for requirement misunderstanding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Impairs long-term maintenance</a:t>
            </a:r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07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Customer’s fault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half" idx="1"/>
          </p:nvPr>
        </p:nvSpPr>
        <p:spPr>
          <a:xfrm>
            <a:off x="1028700" y="3733800"/>
            <a:ext cx="10464800" cy="34671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We do not need to be involved in the project</a:t>
            </a:r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r>
              <a:t>Anyway, we can change the software later</a:t>
            </a:r>
          </a:p>
        </p:txBody>
      </p:sp>
      <p:sp>
        <p:nvSpPr>
          <p:cNvPr id="312" name="Shape 312"/>
          <p:cNvSpPr/>
          <p:nvPr/>
        </p:nvSpPr>
        <p:spPr>
          <a:xfrm>
            <a:off x="1155700" y="4591050"/>
            <a:ext cx="104521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Customers should be involved all the time to provide requirements (requirement are always changing)</a:t>
            </a:r>
          </a:p>
        </p:txBody>
      </p:sp>
      <p:sp>
        <p:nvSpPr>
          <p:cNvPr id="313" name="Shape 313"/>
          <p:cNvSpPr/>
          <p:nvPr/>
        </p:nvSpPr>
        <p:spPr>
          <a:xfrm>
            <a:off x="1104900" y="7118350"/>
            <a:ext cx="105156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>
                <a:solidFill>
                  <a:srgbClr val="669C35"/>
                </a:solidFill>
              </a:defRPr>
            </a:pPr>
            <a:r>
              <a:t>Yes, but the cost goes exponentially as time goes by!</a:t>
            </a:r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  <p:bldP spid="313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learn software engineering</a:t>
            </a:r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Software engineer is the most required jobs in the IT field, and you want to be a successful one of them</a:t>
            </a:r>
          </a:p>
          <a:p>
            <a:pPr marL="1404937" indent="-642937"/>
            <a:endParaRPr/>
          </a:p>
          <a:p>
            <a:pPr marL="1404937" indent="-642937"/>
            <a:r>
              <a:t>Other related positions: requirement engineer, test engineer, etc.</a:t>
            </a:r>
          </a:p>
          <a:p>
            <a:pPr marL="1404937" indent="-642937"/>
            <a:endParaRPr/>
          </a:p>
          <a:p>
            <a:pPr marL="1404937" indent="-642937"/>
            <a:r>
              <a:t>As long as you still write program, software engineering will help you</a:t>
            </a:r>
          </a:p>
        </p:txBody>
      </p:sp>
      <p:sp>
        <p:nvSpPr>
          <p:cNvPr id="318" name="Shape 3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Engineering: A Layered View</a:t>
            </a:r>
          </a:p>
        </p:txBody>
      </p:sp>
      <p:pic>
        <p:nvPicPr>
          <p:cNvPr id="323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31" y="2628900"/>
            <a:ext cx="10401869" cy="34163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>
            <a:spLocks noGrp="1"/>
          </p:cNvSpPr>
          <p:nvPr>
            <p:ph type="body" sz="half" idx="1"/>
          </p:nvPr>
        </p:nvSpPr>
        <p:spPr>
          <a:xfrm>
            <a:off x="1270000" y="5765800"/>
            <a:ext cx="11747500" cy="31369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rPr>
                <a:solidFill>
                  <a:srgbClr val="669C35"/>
                </a:solidFill>
              </a:rPr>
              <a:t>Tools</a:t>
            </a:r>
            <a:r>
              <a:t>: provide automated or semi-automated supports for the process and the methods</a:t>
            </a:r>
          </a:p>
          <a:p>
            <a:pPr marL="1404937" indent="-642937"/>
            <a:r>
              <a:rPr>
                <a:solidFill>
                  <a:srgbClr val="669C35"/>
                </a:solidFill>
              </a:rPr>
              <a:t>Methods</a:t>
            </a:r>
            <a:r>
              <a:t>: provide “how to’s” for building software</a:t>
            </a:r>
          </a:p>
          <a:p>
            <a:pPr marL="1404937" indent="-642937"/>
            <a:r>
              <a:rPr>
                <a:solidFill>
                  <a:srgbClr val="669C35"/>
                </a:solidFill>
              </a:rPr>
              <a:t>Process</a:t>
            </a:r>
            <a:r>
              <a:t>: provides a framework for software development </a:t>
            </a:r>
          </a:p>
        </p:txBody>
      </p:sp>
      <p:sp>
        <p:nvSpPr>
          <p:cNvPr id="325" name="Shape 325"/>
          <p:cNvSpPr/>
          <p:nvPr/>
        </p:nvSpPr>
        <p:spPr>
          <a:xfrm>
            <a:off x="1524000" y="7937500"/>
            <a:ext cx="11391900" cy="723900"/>
          </a:xfrm>
          <a:prstGeom prst="rect">
            <a:avLst/>
          </a:prstGeom>
          <a:ln w="25400">
            <a:solidFill>
              <a:srgbClr val="669C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animBg="1" advAuto="0"/>
      <p:bldP spid="325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Optional</a:t>
            </a:r>
            <a:r>
              <a:rPr dirty="0"/>
              <a:t> Course Textbooks      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One of the following Software Engineering books </a:t>
            </a:r>
          </a:p>
          <a:p>
            <a:pPr marL="1320800" lvl="1" indent="-1320800"/>
            <a:r>
              <a:t>Ian Sommerville, “Software Engineering”, 9th Edition, Addison-Wesley, 2011. (Or 8th Edition, Or 7th Edition)</a:t>
            </a:r>
          </a:p>
          <a:p>
            <a:pPr marL="1320800" lvl="1" indent="-1320800"/>
            <a:r>
              <a:t>Pressman, “Software Engineering: A Practitioner’s approach”, 7th Edition, McGraw Hill, 2010. (Or 6th Edition, Or 8th Edition )</a:t>
            </a:r>
          </a:p>
          <a:p>
            <a:pPr marL="1320800" lvl="1" indent="-1320800"/>
            <a:r>
              <a:t>Pfleeger and Atlee, “Software Engineering: Theory and Practice”, 4th Edition, 2010, Prentice Hall, 2006.  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Process Models      </a:t>
            </a:r>
          </a:p>
        </p:txBody>
      </p:sp>
      <p:sp>
        <p:nvSpPr>
          <p:cNvPr id="331" name="Shape 33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5151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rPr dirty="0"/>
              <a:t>A process model describes:</a:t>
            </a:r>
          </a:p>
          <a:p>
            <a:pPr marL="1320800" lvl="1" indent="-1320800"/>
            <a:r>
              <a:rPr dirty="0"/>
              <a:t>What steps you go through </a:t>
            </a:r>
          </a:p>
          <a:p>
            <a:pPr marL="1320800" lvl="1" indent="-1320800"/>
            <a:r>
              <a:rPr dirty="0"/>
              <a:t>Which development artifacts are produced, and when</a:t>
            </a:r>
          </a:p>
          <a:p>
            <a:pPr marL="1320800" lvl="1" indent="-1320800"/>
            <a:r>
              <a:rPr dirty="0"/>
              <a:t>How activities are coordinated</a:t>
            </a:r>
          </a:p>
          <a:p>
            <a:pPr marL="1404937" indent="-642937"/>
            <a:endParaRPr dirty="0"/>
          </a:p>
          <a:p>
            <a:pPr marL="1404937" indent="-642937"/>
            <a:r>
              <a:rPr dirty="0"/>
              <a:t>Different process models</a:t>
            </a:r>
          </a:p>
          <a:p>
            <a:pPr marL="1320800" lvl="1" indent="-1320800"/>
            <a:r>
              <a:rPr dirty="0"/>
              <a:t>The waterfall model</a:t>
            </a:r>
            <a:endParaRPr lang="en-US" dirty="0"/>
          </a:p>
          <a:p>
            <a:pPr marL="1320800" lvl="1" indent="-1320800"/>
            <a:r>
              <a:rPr lang="en-US" dirty="0"/>
              <a:t>The prototyping model </a:t>
            </a:r>
          </a:p>
          <a:p>
            <a:pPr marL="1320800" lvl="1" indent="-1320800"/>
            <a:r>
              <a:rPr dirty="0"/>
              <a:t>The iterative model</a:t>
            </a:r>
          </a:p>
          <a:p>
            <a:pPr marL="1320800" lvl="1" indent="-1320800"/>
            <a:r>
              <a:rPr dirty="0"/>
              <a:t>Agile development</a:t>
            </a:r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524000" y="6667500"/>
            <a:ext cx="6375400" cy="622300"/>
          </a:xfrm>
          <a:prstGeom prst="rect">
            <a:avLst/>
          </a:prstGeom>
          <a:ln w="25400">
            <a:solidFill>
              <a:srgbClr val="669C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1270000" y="990600"/>
            <a:ext cx="104648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/>
            </a:lvl1pPr>
          </a:lstStyle>
          <a:p>
            <a:r>
              <a:t>The Waterfall Model     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1168400" y="3200400"/>
            <a:ext cx="10452100" cy="5168900"/>
            <a:chOff x="0" y="0"/>
            <a:chExt cx="10452100" cy="5168900"/>
          </a:xfrm>
        </p:grpSpPr>
        <p:sp>
          <p:nvSpPr>
            <p:cNvPr id="336" name="Shape 336"/>
            <p:cNvSpPr/>
            <p:nvPr/>
          </p:nvSpPr>
          <p:spPr>
            <a:xfrm>
              <a:off x="0" y="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Requirement Engineering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2540000" y="139700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5080000" y="279400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7620000" y="419100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2849364" y="490669"/>
              <a:ext cx="1117601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384800" y="1905000"/>
              <a:ext cx="1117600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924800" y="3314700"/>
              <a:ext cx="1117600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4" name="Shape 3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5024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Figure out what the software is supposed to do…</a:t>
            </a:r>
          </a:p>
          <a:p>
            <a:pPr marL="1404937" indent="-642937"/>
            <a:r>
              <a:t>Collection</a:t>
            </a:r>
          </a:p>
          <a:p>
            <a:pPr marL="1320800" lvl="1" indent="-1320800"/>
            <a:r>
              <a:t>Talking to users, customers, etc. (customers != users)</a:t>
            </a:r>
          </a:p>
          <a:p>
            <a:pPr marL="1320800" lvl="1" indent="-1320800"/>
            <a:r>
              <a:t>Sometimes people are not sure about what they want</a:t>
            </a:r>
          </a:p>
          <a:p>
            <a:pPr marL="1320800" lvl="1" indent="-1320800"/>
            <a:r>
              <a:t>Some requirements can cost too much (but users/customers do not know)</a:t>
            </a:r>
          </a:p>
        </p:txBody>
      </p:sp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 (Cont’d)</a:t>
            </a:r>
          </a:p>
        </p:txBody>
      </p:sp>
      <p:grpSp>
        <p:nvGrpSpPr>
          <p:cNvPr id="356" name="Group 356"/>
          <p:cNvGrpSpPr/>
          <p:nvPr/>
        </p:nvGrpSpPr>
        <p:grpSpPr>
          <a:xfrm>
            <a:off x="520700" y="6534150"/>
            <a:ext cx="12395058" cy="3670301"/>
            <a:chOff x="0" y="0"/>
            <a:chExt cx="12395057" cy="3670300"/>
          </a:xfrm>
        </p:grpSpPr>
        <p:pic>
          <p:nvPicPr>
            <p:cNvPr id="353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670301" cy="3670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Shape 354"/>
            <p:cNvSpPr/>
            <p:nvPr/>
          </p:nvSpPr>
          <p:spPr>
            <a:xfrm>
              <a:off x="3023722" y="374532"/>
              <a:ext cx="9359901" cy="952736"/>
            </a:xfrm>
            <a:prstGeom prst="rect">
              <a:avLst/>
            </a:prstGeom>
            <a:solidFill>
              <a:srgbClr val="FFF76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r>
                <a:rPr b="1"/>
                <a:t>Functional requirement</a:t>
              </a:r>
              <a:r>
                <a:t>: The email must be sent when requested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3009757" y="1377832"/>
              <a:ext cx="9385301" cy="952736"/>
            </a:xfrm>
            <a:prstGeom prst="rect">
              <a:avLst/>
            </a:prstGeom>
            <a:solidFill>
              <a:srgbClr val="FFF76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r>
                <a:rPr b="1"/>
                <a:t>Non-Functional requirement</a:t>
              </a:r>
              <a:r>
                <a:t>: The latency should not be more than one hour</a:t>
              </a:r>
            </a:p>
          </p:txBody>
        </p:sp>
      </p:grpSp>
      <p:sp>
        <p:nvSpPr>
          <p:cNvPr id="357" name="Shape 357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40386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Including functional &amp; non-functional requirements</a:t>
            </a:r>
          </a:p>
          <a:p>
            <a:pPr marL="1320800" lvl="1" indent="-1320800"/>
            <a:r>
              <a:t>Functional requirements describe what a software system should do</a:t>
            </a:r>
          </a:p>
          <a:p>
            <a:pPr lvl="2" indent="1651000"/>
            <a:r>
              <a:t>The correctness of the system</a:t>
            </a:r>
          </a:p>
          <a:p>
            <a:pPr marL="1320800" lvl="1" indent="-1320800"/>
            <a:r>
              <a:t>Non-functional requirements place constraints on how the system will do so</a:t>
            </a:r>
          </a:p>
          <a:p>
            <a:pPr lvl="2" indent="1651000"/>
            <a:r>
              <a:t>Performance, usability, security, reliability, etc.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Specification</a:t>
            </a:r>
          </a:p>
          <a:p>
            <a:pPr marL="1320800" lvl="1" indent="-1320800"/>
            <a:r>
              <a:t>A detailed document describes what the system does</a:t>
            </a:r>
          </a:p>
          <a:p>
            <a:pPr marL="1320800" lvl="1" indent="-1320800"/>
            <a:r>
              <a:t>Covers all situations</a:t>
            </a:r>
          </a:p>
          <a:p>
            <a:pPr marL="1320800" lvl="1" indent="-1320800"/>
            <a:r>
              <a:t>More precise than raw requirements</a:t>
            </a:r>
          </a:p>
          <a:p>
            <a:pPr marL="1320800" lvl="1" indent="-1320800"/>
            <a:r>
              <a:t>Can be formal or informal</a:t>
            </a:r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</a:t>
            </a:r>
          </a:p>
        </p:txBody>
      </p:sp>
      <p:sp>
        <p:nvSpPr>
          <p:cNvPr id="362" name="Shape 362"/>
          <p:cNvSpPr/>
          <p:nvPr/>
        </p:nvSpPr>
        <p:spPr>
          <a:xfrm rot="16200000">
            <a:off x="9741816" y="5867400"/>
            <a:ext cx="2474668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371" name="Group 371"/>
          <p:cNvGrpSpPr/>
          <p:nvPr/>
        </p:nvGrpSpPr>
        <p:grpSpPr>
          <a:xfrm>
            <a:off x="357590" y="7374237"/>
            <a:ext cx="4277911" cy="2138063"/>
            <a:chOff x="0" y="0"/>
            <a:chExt cx="4277910" cy="2138062"/>
          </a:xfrm>
        </p:grpSpPr>
        <p:sp>
          <p:nvSpPr>
            <p:cNvPr id="364" name="Shape 364"/>
            <p:cNvSpPr/>
            <p:nvPr/>
          </p:nvSpPr>
          <p:spPr>
            <a:xfrm>
              <a:off x="0" y="0"/>
              <a:ext cx="1155700" cy="469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Requirement Engineering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038082" y="636716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2078155" y="1192770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3118228" y="1748824"/>
              <a:ext cx="1159683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1164759" y="275965"/>
              <a:ext cx="457634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202963" y="838918"/>
              <a:ext cx="457634" cy="36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243037" y="1400026"/>
              <a:ext cx="457633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2" name="Shape 372"/>
          <p:cNvSpPr/>
          <p:nvPr/>
        </p:nvSpPr>
        <p:spPr>
          <a:xfrm>
            <a:off x="76200" y="7239000"/>
            <a:ext cx="1790700" cy="723900"/>
          </a:xfrm>
          <a:prstGeom prst="ellipse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10142206" y="5824669"/>
            <a:ext cx="1409040" cy="246393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9403417" y="7053726"/>
            <a:ext cx="2871133" cy="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 flipV="1">
            <a:off x="10142008" y="5819510"/>
            <a:ext cx="1387806" cy="24521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37211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The architecture</a:t>
            </a:r>
          </a:p>
          <a:p>
            <a:pPr marL="1404937" indent="-642937"/>
            <a:r>
              <a:t>How to decompose the software</a:t>
            </a:r>
          </a:p>
          <a:p>
            <a:pPr marL="1404937" indent="-642937"/>
            <a:r>
              <a:t>Define the interfaces between components</a:t>
            </a:r>
          </a:p>
        </p:txBody>
      </p:sp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</a:t>
            </a:r>
          </a:p>
        </p:txBody>
      </p:sp>
      <p:sp>
        <p:nvSpPr>
          <p:cNvPr id="379" name="Shape 379"/>
          <p:cNvSpPr/>
          <p:nvPr/>
        </p:nvSpPr>
        <p:spPr>
          <a:xfrm rot="16200000">
            <a:off x="9614816" y="5613400"/>
            <a:ext cx="2474668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388" name="Group 388"/>
          <p:cNvGrpSpPr/>
          <p:nvPr/>
        </p:nvGrpSpPr>
        <p:grpSpPr>
          <a:xfrm>
            <a:off x="357590" y="7374237"/>
            <a:ext cx="4277911" cy="2138063"/>
            <a:chOff x="0" y="0"/>
            <a:chExt cx="4277910" cy="2138062"/>
          </a:xfrm>
        </p:grpSpPr>
        <p:sp>
          <p:nvSpPr>
            <p:cNvPr id="381" name="Shape 381"/>
            <p:cNvSpPr/>
            <p:nvPr/>
          </p:nvSpPr>
          <p:spPr>
            <a:xfrm>
              <a:off x="0" y="0"/>
              <a:ext cx="1155700" cy="469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Requirement Engineering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038082" y="636716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2078155" y="1192770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3118228" y="1748824"/>
              <a:ext cx="1159683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164759" y="275965"/>
              <a:ext cx="457634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202963" y="838918"/>
              <a:ext cx="457634" cy="36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243037" y="1400026"/>
              <a:ext cx="457633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89" name="Shape 389"/>
          <p:cNvSpPr/>
          <p:nvPr/>
        </p:nvSpPr>
        <p:spPr>
          <a:xfrm>
            <a:off x="1079500" y="7848600"/>
            <a:ext cx="1790700" cy="723900"/>
          </a:xfrm>
          <a:prstGeom prst="ellipse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Code each module</a:t>
            </a:r>
          </a:p>
          <a:p>
            <a:pPr marL="1404937" indent="-642937"/>
            <a:r>
              <a:t>Sequence of implementing modules</a:t>
            </a:r>
          </a:p>
          <a:p>
            <a:pPr marL="1320800" lvl="1" indent="-1320800"/>
            <a:r>
              <a:t>Priority</a:t>
            </a:r>
          </a:p>
          <a:p>
            <a:pPr marL="1320800" lvl="1" indent="-1320800"/>
            <a:r>
              <a:t>Testability / Dependence</a:t>
            </a:r>
          </a:p>
          <a:p>
            <a:pPr marL="1404937" indent="-642937"/>
            <a:r>
              <a:t>Unit Testing</a:t>
            </a:r>
          </a:p>
        </p:txBody>
      </p:sp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</a:t>
            </a:r>
          </a:p>
        </p:txBody>
      </p:sp>
      <p:grpSp>
        <p:nvGrpSpPr>
          <p:cNvPr id="399" name="Group 399"/>
          <p:cNvGrpSpPr/>
          <p:nvPr/>
        </p:nvGrpSpPr>
        <p:grpSpPr>
          <a:xfrm>
            <a:off x="8284898" y="4867803"/>
            <a:ext cx="4073260" cy="4302126"/>
            <a:chOff x="55298" y="412749"/>
            <a:chExt cx="4073259" cy="4302124"/>
          </a:xfrm>
        </p:grpSpPr>
        <p:sp>
          <p:nvSpPr>
            <p:cNvPr id="393" name="Shape 393"/>
            <p:cNvSpPr/>
            <p:nvPr/>
          </p:nvSpPr>
          <p:spPr>
            <a:xfrm rot="18000000">
              <a:off x="236670" y="2163233"/>
              <a:ext cx="1429809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 rot="14400000">
              <a:off x="1377024" y="3167062"/>
              <a:ext cx="1429808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 rot="18000000">
              <a:off x="2520024" y="2160587"/>
              <a:ext cx="1429809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rot="14400000">
              <a:off x="234024" y="1020761"/>
              <a:ext cx="1429808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 rot="10800000">
              <a:off x="1568449" y="412749"/>
              <a:ext cx="1429809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 rot="14400000">
              <a:off x="2520023" y="1020761"/>
              <a:ext cx="1429809" cy="1238251"/>
            </a:xfrm>
            <a:prstGeom prst="triangl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00" name="Shape 4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grpSp>
        <p:nvGrpSpPr>
          <p:cNvPr id="408" name="Group 408"/>
          <p:cNvGrpSpPr/>
          <p:nvPr/>
        </p:nvGrpSpPr>
        <p:grpSpPr>
          <a:xfrm>
            <a:off x="357590" y="7374237"/>
            <a:ext cx="4277911" cy="2138063"/>
            <a:chOff x="0" y="0"/>
            <a:chExt cx="4277910" cy="2138062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1155700" cy="469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Requirement Engineering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1038082" y="636716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2078155" y="1192770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3118228" y="1748824"/>
              <a:ext cx="1159683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1164759" y="275965"/>
              <a:ext cx="457634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202963" y="838918"/>
              <a:ext cx="457634" cy="36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3037" y="1400026"/>
              <a:ext cx="457633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09" name="Shape 409"/>
          <p:cNvSpPr/>
          <p:nvPr/>
        </p:nvSpPr>
        <p:spPr>
          <a:xfrm>
            <a:off x="2108200" y="8382000"/>
            <a:ext cx="1790700" cy="723900"/>
          </a:xfrm>
          <a:prstGeom prst="ellipse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 rot="16200000">
            <a:off x="9614816" y="5613400"/>
            <a:ext cx="2474668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blipFill>
            <a:blip r:embed="rId2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Put things together</a:t>
            </a:r>
          </a:p>
          <a:p>
            <a:pPr marL="1404937" indent="-642937"/>
            <a:r>
              <a:t>Test the whole system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</a:t>
            </a:r>
          </a:p>
        </p:txBody>
      </p:sp>
      <p:sp>
        <p:nvSpPr>
          <p:cNvPr id="414" name="Shape 414"/>
          <p:cNvSpPr/>
          <p:nvPr/>
        </p:nvSpPr>
        <p:spPr>
          <a:xfrm>
            <a:off x="10142206" y="5824669"/>
            <a:ext cx="1409040" cy="2463934"/>
          </a:xfrm>
          <a:prstGeom prst="line">
            <a:avLst/>
          </a:prstGeom>
          <a:solidFill>
            <a:srgbClr val="76D6FF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9403417" y="7053726"/>
            <a:ext cx="2871133" cy="6"/>
          </a:xfrm>
          <a:prstGeom prst="line">
            <a:avLst/>
          </a:prstGeom>
          <a:solidFill>
            <a:srgbClr val="76D6FF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 flipV="1">
            <a:off x="10142008" y="5819510"/>
            <a:ext cx="1387806" cy="2452159"/>
          </a:xfrm>
          <a:prstGeom prst="line">
            <a:avLst/>
          </a:prstGeom>
          <a:solidFill>
            <a:srgbClr val="76D6FF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425" name="Group 425"/>
          <p:cNvGrpSpPr/>
          <p:nvPr/>
        </p:nvGrpSpPr>
        <p:grpSpPr>
          <a:xfrm>
            <a:off x="357590" y="7374237"/>
            <a:ext cx="4277911" cy="2138063"/>
            <a:chOff x="0" y="0"/>
            <a:chExt cx="4277910" cy="2138062"/>
          </a:xfrm>
        </p:grpSpPr>
        <p:sp>
          <p:nvSpPr>
            <p:cNvPr id="418" name="Shape 418"/>
            <p:cNvSpPr/>
            <p:nvPr/>
          </p:nvSpPr>
          <p:spPr>
            <a:xfrm>
              <a:off x="0" y="0"/>
              <a:ext cx="1155700" cy="469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Requirement Engineering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1038082" y="636716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Design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2078155" y="1192770"/>
              <a:ext cx="1159682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3118228" y="1748824"/>
              <a:ext cx="1159683" cy="389239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1164759" y="275965"/>
              <a:ext cx="457634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202963" y="838918"/>
              <a:ext cx="457634" cy="36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243037" y="1400026"/>
              <a:ext cx="457633" cy="36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26" name="Shape 426"/>
          <p:cNvSpPr/>
          <p:nvPr/>
        </p:nvSpPr>
        <p:spPr>
          <a:xfrm>
            <a:off x="3124200" y="8940800"/>
            <a:ext cx="1790700" cy="723900"/>
          </a:xfrm>
          <a:prstGeom prst="ellipse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A standard software process model</a:t>
            </a:r>
          </a:p>
          <a:p>
            <a:pPr marL="1404937" indent="-642937"/>
            <a:r>
              <a:t>Testing or validation after each step</a:t>
            </a:r>
          </a:p>
          <a:p>
            <a:pPr marL="1404937" indent="-642937"/>
            <a:r>
              <a:t>No iterations (some variants allow feedback between steps)</a:t>
            </a:r>
          </a:p>
        </p:txBody>
      </p:sp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Waterfall Model</a:t>
            </a:r>
          </a:p>
        </p:txBody>
      </p:sp>
      <p:sp>
        <p:nvSpPr>
          <p:cNvPr id="430" name="Shape 4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Each execution handles $4Billion equipments, human lives, dreams</a:t>
            </a:r>
          </a:p>
          <a:p>
            <a:pPr marL="1320800" lvl="1" indent="-1320800"/>
            <a:r>
              <a:t>420k lines of code, 17 errors in 11 versions</a:t>
            </a:r>
          </a:p>
          <a:p>
            <a:pPr marL="1320800" lvl="1" indent="-1320800"/>
            <a:r>
              <a:t>Commercial equivalent would have 5000 bugs</a:t>
            </a:r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NASA Example</a:t>
            </a:r>
          </a:p>
        </p:txBody>
      </p:sp>
      <p:pic>
        <p:nvPicPr>
          <p:cNvPr id="434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5803900"/>
            <a:ext cx="28194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Software       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sz="half" idx="1"/>
          </p:nvPr>
        </p:nvSpPr>
        <p:spPr>
          <a:xfrm>
            <a:off x="1270000" y="6451600"/>
            <a:ext cx="10464800" cy="27686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Software is a collection of artifacts</a:t>
            </a:r>
          </a:p>
          <a:p>
            <a:pPr marL="1320800" lvl="1" indent="-1320800"/>
            <a:r>
              <a:t>Computer programs </a:t>
            </a:r>
          </a:p>
          <a:p>
            <a:pPr marL="1320800" lvl="1" indent="-1320800"/>
            <a:r>
              <a:t>Data </a:t>
            </a:r>
          </a:p>
          <a:p>
            <a:pPr marL="1320800" lvl="1" indent="-1320800"/>
            <a:r>
              <a:t>Documents</a:t>
            </a:r>
          </a:p>
        </p:txBody>
      </p:sp>
      <p:pic>
        <p:nvPicPr>
          <p:cNvPr id="214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32893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A third of the effort before coding starts</a:t>
            </a:r>
          </a:p>
          <a:p>
            <a:pPr marL="1404937" indent="-642937"/>
            <a:r>
              <a:t>Long specifications, written down, fully discussed</a:t>
            </a:r>
          </a:p>
          <a:p>
            <a:pPr marL="1320800" lvl="1" indent="-1320800"/>
            <a:r>
              <a:t>40k pages of specification (longer than the code)</a:t>
            </a:r>
          </a:p>
          <a:p>
            <a:pPr marL="1320800" lvl="1" indent="-1320800"/>
            <a:r>
              <a:t>Change to add GPS support (2500 pages more specification)</a:t>
            </a:r>
          </a:p>
          <a:p>
            <a:pPr marL="1320800" lvl="1" indent="-1320800"/>
            <a:r>
              <a:t>Specification is almost pseudo code</a:t>
            </a:r>
          </a:p>
          <a:p>
            <a:pPr marL="1404937" indent="-642937"/>
            <a:r>
              <a:t>Validation and review at all levels</a:t>
            </a:r>
          </a:p>
          <a:p>
            <a:pPr marL="1320800" lvl="1" indent="-1320800"/>
            <a:r>
              <a:t>85% of bugs revealed before testing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NASA Example (Cont’d)</a:t>
            </a:r>
          </a:p>
        </p:txBody>
      </p:sp>
      <p:pic>
        <p:nvPicPr>
          <p:cNvPr id="439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5803900"/>
            <a:ext cx="28194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Cost</a:t>
            </a:r>
          </a:p>
          <a:p>
            <a:pPr marL="1320800" lvl="1" indent="-1320800"/>
            <a:r>
              <a:t>260 people</a:t>
            </a:r>
          </a:p>
          <a:p>
            <a:pPr marL="1320800" lvl="1" indent="-1320800"/>
            <a:r>
              <a:t>$32 million</a:t>
            </a:r>
          </a:p>
          <a:p>
            <a:pPr marL="1320800" lvl="1" indent="-1320800"/>
            <a:r>
              <a:t>A year</a:t>
            </a:r>
          </a:p>
          <a:p>
            <a:pPr marL="1404937" indent="-642937"/>
            <a:endParaRPr/>
          </a:p>
          <a:p>
            <a:pPr marL="1404937" indent="-642937"/>
            <a:r>
              <a:t>TOO EXPENSIVE!!!</a:t>
            </a:r>
          </a:p>
          <a:p>
            <a:pPr marL="1404937" indent="-642937"/>
            <a:endParaRPr/>
          </a:p>
          <a:p>
            <a:pPr marL="1404937" indent="-642937"/>
            <a:r>
              <a:t>Overkill for normal software</a:t>
            </a:r>
          </a:p>
        </p:txBody>
      </p:sp>
      <p:sp>
        <p:nvSpPr>
          <p:cNvPr id="443" name="Shape 4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NASA Example (Cont’d)</a:t>
            </a:r>
          </a:p>
        </p:txBody>
      </p:sp>
      <p:pic>
        <p:nvPicPr>
          <p:cNvPr id="444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5803900"/>
            <a:ext cx="28194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rPr dirty="0"/>
              <a:t>Very </a:t>
            </a:r>
            <a:r>
              <a:rPr lang="en-US"/>
              <a:t>few large-scale</a:t>
            </a:r>
            <a:r>
              <a:t> </a:t>
            </a:r>
            <a:r>
              <a:rPr dirty="0"/>
              <a:t>software is built with waterfall</a:t>
            </a:r>
          </a:p>
          <a:p>
            <a:pPr marL="1404937" indent="-642937"/>
            <a:endParaRPr dirty="0"/>
          </a:p>
          <a:p>
            <a:pPr marL="1404937" indent="-642937"/>
            <a:endParaRPr dirty="0"/>
          </a:p>
          <a:p>
            <a:pPr marL="1404937" indent="-642937"/>
            <a:r>
              <a:rPr dirty="0"/>
              <a:t>What are the main risks?</a:t>
            </a:r>
          </a:p>
          <a:p>
            <a:pPr marL="1404937" indent="-642937"/>
            <a:r>
              <a:rPr dirty="0"/>
              <a:t>What are the good things about the waterfall model?</a:t>
            </a:r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practice</a:t>
            </a:r>
          </a:p>
        </p:txBody>
      </p:sp>
      <p:sp>
        <p:nvSpPr>
          <p:cNvPr id="449" name="Shape 4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Relies on precise and stable requirements</a:t>
            </a:r>
          </a:p>
          <a:p>
            <a:pPr marL="1404937" indent="-642937"/>
            <a:r>
              <a:t>Users cannot involve much (specifications are difficult to understand)</a:t>
            </a:r>
          </a:p>
          <a:p>
            <a:pPr marL="1404937" indent="-642937"/>
            <a:r>
              <a:t>Takes too long to finish</a:t>
            </a:r>
          </a:p>
          <a:p>
            <a:pPr marL="1404937" indent="-642937"/>
            <a:r>
              <a:t>Small errors (or requirement changes) at the beginning steps are unaffordable</a:t>
            </a:r>
          </a:p>
          <a:p>
            <a:pPr marL="1404937" indent="-642937"/>
            <a:endParaRPr/>
          </a:p>
          <a:p>
            <a:pPr marL="1404937" indent="-642937">
              <a:defRPr>
                <a:solidFill>
                  <a:srgbClr val="669C35"/>
                </a:solidFill>
              </a:defRPr>
            </a:pPr>
            <a:r>
              <a:t>Suitable: projects for specific critical software, no competition, enough resources</a:t>
            </a:r>
          </a:p>
        </p:txBody>
      </p:sp>
      <p:sp>
        <p:nvSpPr>
          <p:cNvPr id="452" name="Shape 4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Risks of waterfall</a:t>
            </a:r>
          </a:p>
        </p:txBody>
      </p:sp>
      <p:sp>
        <p:nvSpPr>
          <p:cNvPr id="453" name="Shape 4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Defines all the basic activities for a software process</a:t>
            </a:r>
          </a:p>
          <a:p>
            <a:pPr marL="1404937" indent="-642937"/>
            <a:endParaRPr/>
          </a:p>
          <a:p>
            <a:pPr marL="1404937" indent="-642937"/>
            <a:r>
              <a:t>Emphasis on documents and specifications to support high-quality software</a:t>
            </a:r>
          </a:p>
        </p:txBody>
      </p:sp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things of waterfall</a:t>
            </a:r>
          </a:p>
        </p:txBody>
      </p:sp>
      <p:sp>
        <p:nvSpPr>
          <p:cNvPr id="457" name="Shape 4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More Software Process Models …</a:t>
            </a:r>
          </a:p>
          <a:p>
            <a:pPr marL="1320800" lvl="1" indent="-1320800"/>
            <a:r>
              <a:t>The prototype model</a:t>
            </a:r>
          </a:p>
          <a:p>
            <a:pPr marL="1320800" lvl="1" indent="-1320800"/>
            <a:r>
              <a:t>The iterative model</a:t>
            </a:r>
          </a:p>
          <a:p>
            <a:pPr marL="1320800" lvl="1" indent="-1320800"/>
            <a:r>
              <a:t>Agile development</a:t>
            </a:r>
          </a:p>
          <a:p>
            <a:pPr marL="1404937" indent="-642937"/>
            <a:r>
              <a:t>Pre-course survey on programming background</a:t>
            </a:r>
          </a:p>
          <a:p>
            <a:pPr marL="1320800" lvl="1" indent="-1320800"/>
            <a:r>
              <a:t>Bring your pen with you</a:t>
            </a:r>
          </a:p>
          <a:p>
            <a:pPr marL="1320800" lvl="1" indent="-1320800"/>
            <a:r>
              <a:t>Will not affect your grades</a:t>
            </a:r>
          </a:p>
        </p:txBody>
      </p:sp>
      <p:sp>
        <p:nvSpPr>
          <p:cNvPr id="460" name="Shape 4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Class</a:t>
            </a:r>
          </a:p>
        </p:txBody>
      </p:sp>
      <p:sp>
        <p:nvSpPr>
          <p:cNvPr id="461" name="Shape 4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Characteristics</a:t>
            </a:r>
          </a:p>
        </p:txBody>
      </p:sp>
      <p:grpSp>
        <p:nvGrpSpPr>
          <p:cNvPr id="220" name="Group 220"/>
          <p:cNvGrpSpPr/>
          <p:nvPr/>
        </p:nvGrpSpPr>
        <p:grpSpPr>
          <a:xfrm>
            <a:off x="1707770" y="2984499"/>
            <a:ext cx="4445001" cy="5029201"/>
            <a:chOff x="0" y="0"/>
            <a:chExt cx="4445000" cy="5029200"/>
          </a:xfrm>
        </p:grpSpPr>
        <p:pic>
          <p:nvPicPr>
            <p:cNvPr id="218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45000" cy="4506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Shape 219"/>
            <p:cNvSpPr/>
            <p:nvPr/>
          </p:nvSpPr>
          <p:spPr>
            <a:xfrm>
              <a:off x="501831" y="4305300"/>
              <a:ext cx="2631543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Complexity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6819900" y="3429000"/>
            <a:ext cx="4886150" cy="4584700"/>
            <a:chOff x="0" y="0"/>
            <a:chExt cx="4886149" cy="4584699"/>
          </a:xfrm>
        </p:grpSpPr>
        <p:pic>
          <p:nvPicPr>
            <p:cNvPr id="221" name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886150" cy="340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Shape 222"/>
            <p:cNvSpPr/>
            <p:nvPr/>
          </p:nvSpPr>
          <p:spPr>
            <a:xfrm>
              <a:off x="1481540" y="3860800"/>
              <a:ext cx="213747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Evolution</a:t>
              </a:r>
            </a:p>
          </p:txBody>
        </p:sp>
      </p:grp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  <p:bldP spid="223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Debian OS Example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444500" y="3708400"/>
            <a:ext cx="6235698" cy="4610101"/>
            <a:chOff x="0" y="0"/>
            <a:chExt cx="6235698" cy="4610100"/>
          </a:xfrm>
        </p:grpSpPr>
        <p:graphicFrame>
          <p:nvGraphicFramePr>
            <p:cNvPr id="227" name="Table 227"/>
            <p:cNvGraphicFramePr/>
            <p:nvPr/>
          </p:nvGraphicFramePr>
          <p:xfrm>
            <a:off x="0" y="0"/>
            <a:ext cx="6235698" cy="3835397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0785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78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0785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 b="1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669C3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 b="1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OS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669C3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 b="1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LoC(Million)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669C3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2000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Debian2.2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55-59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2002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Debian3.0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104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2005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Debian3.1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215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2007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Debian4.0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283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2009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Debian5.0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324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479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2012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Debian7.0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24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419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228" name="Shape 228"/>
            <p:cNvSpPr/>
            <p:nvPr/>
          </p:nvSpPr>
          <p:spPr>
            <a:xfrm>
              <a:off x="1447601" y="3886199"/>
              <a:ext cx="263154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Complexity</a:t>
              </a:r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6345640" y="1338389"/>
            <a:ext cx="5338361" cy="8245222"/>
            <a:chOff x="0" y="0"/>
            <a:chExt cx="5338359" cy="8245220"/>
          </a:xfrm>
        </p:grpSpPr>
        <p:pic>
          <p:nvPicPr>
            <p:cNvPr id="230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259" y="0"/>
              <a:ext cx="4102101" cy="8245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0" y="7259510"/>
              <a:ext cx="213747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Evolution</a:t>
              </a:r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  <p:bldP spid="232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makes quality software       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998200" cy="57150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Attributes of quality software  </a:t>
            </a:r>
          </a:p>
          <a:p>
            <a:pPr marL="1320800" lvl="1" indent="-1320800"/>
            <a:r>
              <a:t>Dependability </a:t>
            </a:r>
          </a:p>
          <a:p>
            <a:pPr lvl="2" indent="1651000"/>
            <a:r>
              <a:t>reliability, security, and safety</a:t>
            </a:r>
          </a:p>
          <a:p>
            <a:pPr marL="1320800" lvl="1" indent="-1320800"/>
            <a:r>
              <a:t>Efficiency</a:t>
            </a:r>
          </a:p>
          <a:p>
            <a:pPr lvl="2" indent="1651000"/>
            <a:r>
              <a:t>processing time, memory utilization, responsiveness,</a:t>
            </a:r>
          </a:p>
          <a:p>
            <a:pPr marL="1320800" lvl="1" indent="-1320800"/>
            <a:r>
              <a:t>Usability</a:t>
            </a:r>
          </a:p>
          <a:p>
            <a:pPr lvl="2" indent="1651000"/>
            <a:r>
              <a:t>appropriate user interface and adequate documentation</a:t>
            </a:r>
          </a:p>
          <a:p>
            <a:pPr marL="1320800" lvl="1" indent="-1320800"/>
            <a:r>
              <a:t>Maintainability</a:t>
            </a:r>
          </a:p>
          <a:p>
            <a:pPr lvl="2" indent="1651000"/>
            <a:r>
              <a:t>ease of change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software engineering       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xfrm>
            <a:off x="1270000" y="7010400"/>
            <a:ext cx="10896600" cy="14732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In short, software engineering is about developing </a:t>
            </a:r>
            <a:r>
              <a:rPr>
                <a:solidFill>
                  <a:srgbClr val="669C35"/>
                </a:solidFill>
              </a:rPr>
              <a:t>quality</a:t>
            </a:r>
            <a:r>
              <a:t> software in a </a:t>
            </a:r>
            <a:r>
              <a:rPr>
                <a:solidFill>
                  <a:srgbClr val="669C35"/>
                </a:solidFill>
              </a:rPr>
              <a:t>productive</a:t>
            </a:r>
            <a:r>
              <a:t> way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2032000" y="3087228"/>
            <a:ext cx="9626600" cy="3086337"/>
            <a:chOff x="0" y="1128"/>
            <a:chExt cx="9626600" cy="3086335"/>
          </a:xfrm>
        </p:grpSpPr>
        <p:sp>
          <p:nvSpPr>
            <p:cNvPr id="243" name="Shape 243"/>
            <p:cNvSpPr/>
            <p:nvPr/>
          </p:nvSpPr>
          <p:spPr>
            <a:xfrm>
              <a:off x="0" y="1128"/>
              <a:ext cx="9626600" cy="2220244"/>
            </a:xfrm>
            <a:prstGeom prst="rect">
              <a:avLst/>
            </a:prstGeom>
            <a:solidFill>
              <a:srgbClr val="FFF76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90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r>
                <a:rPr b="1"/>
                <a:t>Software engineering</a:t>
              </a:r>
              <a:r>
                <a:t> is the establishment and use of sound engineering principles in order to obtain economically software that is reliable and works efficiently on real machines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282700" y="2284635"/>
              <a:ext cx="8343900" cy="802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900"/>
                </a:spcBef>
                <a:defRPr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                                 </a:t>
              </a:r>
              <a:r>
                <a:rPr>
                  <a:solidFill>
                    <a:srgbClr val="606060"/>
                  </a:solidFill>
                </a:rPr>
                <a:t>[by Prof. Fritz Bauer at the 1968 NATO conference on software technology, in Garmisch, Germany]</a:t>
              </a:r>
            </a:p>
          </p:txBody>
        </p:sp>
      </p:grp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2" animBg="1" advAuto="0"/>
      <p:bldP spid="245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Engineering </a:t>
            </a:r>
          </a:p>
          <a:p>
            <a:r>
              <a:t>vs. Computer Science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Computer science focuses on theory and fundamentals</a:t>
            </a:r>
          </a:p>
          <a:p>
            <a:pPr marL="1404937" indent="-642937"/>
            <a:r>
              <a:t>Software engineering is concerned with the practical issues in developing and delivering useful software</a:t>
            </a:r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Engineering </a:t>
            </a:r>
            <a:br/>
            <a:r>
              <a:t>vs. Civil Engineering -- Similarities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sz="half" idx="1"/>
          </p:nvPr>
        </p:nvSpPr>
        <p:spPr>
          <a:xfrm>
            <a:off x="1270000" y="5549900"/>
            <a:ext cx="10464800" cy="38989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Size matters</a:t>
            </a:r>
          </a:p>
          <a:p>
            <a:pPr marL="1404937" indent="-642937"/>
            <a:r>
              <a:t>Teamwork with careful planning</a:t>
            </a:r>
          </a:p>
          <a:p>
            <a:pPr marL="1404937" indent="-642937"/>
            <a:r>
              <a:t>Leverage components</a:t>
            </a:r>
          </a:p>
          <a:p>
            <a:pPr marL="1404937" indent="-642937"/>
            <a:r>
              <a:t>Penalties for failures</a:t>
            </a:r>
          </a:p>
          <a:p>
            <a:pPr marL="1404937" indent="-642937"/>
            <a:r>
              <a:t>Sharing terms: building, architecture, components, …</a:t>
            </a:r>
          </a:p>
        </p:txBody>
      </p:sp>
      <p:pic>
        <p:nvPicPr>
          <p:cNvPr id="254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419" y="2895600"/>
            <a:ext cx="341376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ropped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2912533"/>
            <a:ext cx="3632201" cy="242146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1591</Words>
  <Application>Microsoft Office PowerPoint</Application>
  <PresentationFormat>Custom</PresentationFormat>
  <Paragraphs>307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Gill Sans</vt:lpstr>
      <vt:lpstr>Lucida Grande</vt:lpstr>
      <vt:lpstr>Times New Roman</vt:lpstr>
      <vt:lpstr>White</vt:lpstr>
      <vt:lpstr> Software Engineering</vt:lpstr>
      <vt:lpstr>Optional Course Textbooks      </vt:lpstr>
      <vt:lpstr>What is Software       </vt:lpstr>
      <vt:lpstr>Software Characteristics</vt:lpstr>
      <vt:lpstr>The Debian OS Example</vt:lpstr>
      <vt:lpstr>What makes quality software       </vt:lpstr>
      <vt:lpstr>What is software engineering       </vt:lpstr>
      <vt:lpstr>Software Engineering  vs. Computer Science</vt:lpstr>
      <vt:lpstr>Software Engineering  vs. Civil Engineering -- Similarities</vt:lpstr>
      <vt:lpstr>Software Engineering  vs. Civil Engineering -- Differences</vt:lpstr>
      <vt:lpstr>The Facts</vt:lpstr>
      <vt:lpstr>Software Failure Examples</vt:lpstr>
      <vt:lpstr>Engineer’s fault</vt:lpstr>
      <vt:lpstr>Engineer’s fault (Cont’d)</vt:lpstr>
      <vt:lpstr>When do Engineers do Software Engineering        </vt:lpstr>
      <vt:lpstr>Manager’s fault</vt:lpstr>
      <vt:lpstr>Customer’s fault</vt:lpstr>
      <vt:lpstr>Why learn software engineering</vt:lpstr>
      <vt:lpstr>Software Engineering: A Layered View</vt:lpstr>
      <vt:lpstr>Software Process Models      </vt:lpstr>
      <vt:lpstr>PowerPoint Presentation</vt:lpstr>
      <vt:lpstr>Requirement Engineering</vt:lpstr>
      <vt:lpstr>Requirement Engineering (Cont’d)</vt:lpstr>
      <vt:lpstr>Requirement Engineering</vt:lpstr>
      <vt:lpstr>Design</vt:lpstr>
      <vt:lpstr>Implementation</vt:lpstr>
      <vt:lpstr>Integration</vt:lpstr>
      <vt:lpstr>Waterfall Model</vt:lpstr>
      <vt:lpstr>NASA Example</vt:lpstr>
      <vt:lpstr>NASA Example (Cont’d)</vt:lpstr>
      <vt:lpstr>NASA Example (Cont’d)</vt:lpstr>
      <vt:lpstr>In practice</vt:lpstr>
      <vt:lpstr>Risks of waterfall</vt:lpstr>
      <vt:lpstr>Good things of waterfall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Nguyen, Tien</cp:lastModifiedBy>
  <cp:revision>7</cp:revision>
  <dcterms:modified xsi:type="dcterms:W3CDTF">2025-01-28T14:55:35Z</dcterms:modified>
</cp:coreProperties>
</file>